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</p:embeddedFont>
    <p:embeddedFont>
      <p:font typeface="Lato Bold" panose="020F0502020204030203" charset="0"/>
      <p:regular r:id="rId23"/>
    </p:embeddedFont>
    <p:embeddedFont>
      <p:font typeface="Lato Italics" panose="020B0604020202020204" charset="0"/>
      <p:regular r:id="rId24"/>
    </p:embeddedFont>
    <p:embeddedFont>
      <p:font typeface="Open Sauce" panose="020B0604020202020204" charset="0"/>
      <p:regular r:id="rId25"/>
    </p:embeddedFont>
    <p:embeddedFont>
      <p:font typeface="Poppins Bold" panose="020B0604020202020204" charset="0"/>
      <p:regular r:id="rId26"/>
    </p:embeddedFont>
    <p:embeddedFont>
      <p:font typeface="Poppins ExtraBold" panose="00000900000000000000" pitchFamily="2" charset="0"/>
      <p:regular r:id="rId27"/>
      <p:bold r:id="rId28"/>
    </p:embeddedFont>
    <p:embeddedFont>
      <p:font typeface="Poppins ExtraBold Bold" panose="020B0604020202020204" charset="0"/>
      <p:regular r:id="rId29"/>
    </p:embeddedFont>
    <p:embeddedFont>
      <p:font typeface="Raleway Heavy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99815" y="1028700"/>
            <a:ext cx="766692" cy="63983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8056" y="3551090"/>
            <a:ext cx="15826702" cy="105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 spc="719" dirty="0">
                <a:solidFill>
                  <a:srgbClr val="5271FF"/>
                </a:solidFill>
                <a:latin typeface="Poppins ExtraBold Bold"/>
              </a:rPr>
              <a:t>HDSC PREMIERE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8056" y="5153025"/>
            <a:ext cx="1261637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spc="200" dirty="0">
                <a:solidFill>
                  <a:srgbClr val="2B4A9D"/>
                </a:solidFill>
                <a:latin typeface="Poppins ExtraBold Bold"/>
              </a:rPr>
              <a:t>FORECASTING FX RATES (2000 - 2019)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215436"/>
            <a:ext cx="126163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27TH AUGUST 2022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11407" y="990600"/>
            <a:ext cx="64474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spc="450">
                <a:solidFill>
                  <a:srgbClr val="000000"/>
                </a:solidFill>
                <a:latin typeface="Poppins Bold"/>
              </a:rPr>
              <a:t>SELENIUM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0498" y="876828"/>
            <a:ext cx="15327005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200" spc="160">
                <a:solidFill>
                  <a:srgbClr val="2B4A9D"/>
                </a:solidFill>
                <a:latin typeface="Poppins ExtraBold"/>
              </a:rPr>
              <a:t>ADF STATISTIC, P-VALUE AND AUTO CORRELATION &amp; PARTIAL ACF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955006"/>
            <a:ext cx="17904939" cy="8331994"/>
            <a:chOff x="0" y="0"/>
            <a:chExt cx="6531770" cy="30395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31770" cy="3039534"/>
            </a:xfrm>
            <a:custGeom>
              <a:avLst/>
              <a:gdLst/>
              <a:ahLst/>
              <a:cxnLst/>
              <a:rect l="l" t="t" r="r" b="b"/>
              <a:pathLst>
                <a:path w="6531770" h="3039534">
                  <a:moveTo>
                    <a:pt x="0" y="0"/>
                  </a:moveTo>
                  <a:lnTo>
                    <a:pt x="6531770" y="0"/>
                  </a:lnTo>
                  <a:lnTo>
                    <a:pt x="6531770" y="3039534"/>
                  </a:lnTo>
                  <a:lnTo>
                    <a:pt x="0" y="3039534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46531" y="4934148"/>
            <a:ext cx="15406160" cy="5276652"/>
            <a:chOff x="0" y="0"/>
            <a:chExt cx="20541546" cy="70355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183" t="167" r="1067"/>
            <a:stretch>
              <a:fillRect/>
            </a:stretch>
          </p:blipFill>
          <p:spPr>
            <a:xfrm>
              <a:off x="0" y="0"/>
              <a:ext cx="20541546" cy="703553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717561" y="3981649"/>
            <a:ext cx="818737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The p-value obtained is greater than the 0.05 threshold from the ADF test.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3061" y="3981649"/>
            <a:ext cx="818737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ACF and PACF plots of GBP data series before differencing.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2478" r="5441" b="4299"/>
          <a:stretch>
            <a:fillRect/>
          </a:stretch>
        </p:blipFill>
        <p:spPr>
          <a:xfrm>
            <a:off x="1028700" y="2074114"/>
            <a:ext cx="4383178" cy="185038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0498" y="8863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LINEAR REGRESSION MODEL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476500"/>
            <a:ext cx="18045508" cy="7810500"/>
            <a:chOff x="0" y="0"/>
            <a:chExt cx="6583050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83050" cy="2849292"/>
            </a:xfrm>
            <a:custGeom>
              <a:avLst/>
              <a:gdLst/>
              <a:ahLst/>
              <a:cxnLst/>
              <a:rect l="l" t="t" r="r" b="b"/>
              <a:pathLst>
                <a:path w="6583050" h="2849292">
                  <a:moveTo>
                    <a:pt x="0" y="0"/>
                  </a:moveTo>
                  <a:lnTo>
                    <a:pt x="6583050" y="0"/>
                  </a:lnTo>
                  <a:lnTo>
                    <a:pt x="6583050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6019" y="3450341"/>
            <a:ext cx="16443281" cy="672503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80498" y="2438929"/>
            <a:ext cx="8187378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 spc="369">
                <a:solidFill>
                  <a:srgbClr val="FFFFFF"/>
                </a:solidFill>
                <a:latin typeface="Lato Bold"/>
              </a:rPr>
              <a:t>PREDICTION GRAPH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0498" y="8863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ARIMA MODEL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476500"/>
            <a:ext cx="18045508" cy="7810500"/>
            <a:chOff x="0" y="0"/>
            <a:chExt cx="6583050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83050" cy="2849292"/>
            </a:xfrm>
            <a:custGeom>
              <a:avLst/>
              <a:gdLst/>
              <a:ahLst/>
              <a:cxnLst/>
              <a:rect l="l" t="t" r="r" b="b"/>
              <a:pathLst>
                <a:path w="6583050" h="2849292">
                  <a:moveTo>
                    <a:pt x="0" y="0"/>
                  </a:moveTo>
                  <a:lnTo>
                    <a:pt x="6583050" y="0"/>
                  </a:lnTo>
                  <a:lnTo>
                    <a:pt x="6583050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0498" y="3513420"/>
            <a:ext cx="15461372" cy="627155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80498" y="2438929"/>
            <a:ext cx="1656501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359">
                <a:solidFill>
                  <a:srgbClr val="FFFFFF"/>
                </a:solidFill>
                <a:latin typeface="Lato Bold"/>
              </a:rPr>
              <a:t>TRUE VALUE AND PREDICTION OF FUTURE EXCHANGE RATES 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0498" y="8863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FBPROPHET MODEL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476500"/>
            <a:ext cx="18045508" cy="7810500"/>
            <a:chOff x="0" y="0"/>
            <a:chExt cx="6583050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83050" cy="2849292"/>
            </a:xfrm>
            <a:custGeom>
              <a:avLst/>
              <a:gdLst/>
              <a:ahLst/>
              <a:cxnLst/>
              <a:rect l="l" t="t" r="r" b="b"/>
              <a:pathLst>
                <a:path w="6583050" h="2849292">
                  <a:moveTo>
                    <a:pt x="0" y="0"/>
                  </a:moveTo>
                  <a:lnTo>
                    <a:pt x="6583050" y="0"/>
                  </a:lnTo>
                  <a:lnTo>
                    <a:pt x="6583050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9181" y="3274739"/>
            <a:ext cx="16820119" cy="697334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39181" y="2400300"/>
            <a:ext cx="1411592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359">
                <a:solidFill>
                  <a:srgbClr val="FFFFFF"/>
                </a:solidFill>
                <a:latin typeface="Lato Bold"/>
              </a:rPr>
              <a:t>PREDICTION GRAPH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28950"/>
            <a:ext cx="18288000" cy="7258050"/>
            <a:chOff x="0" y="0"/>
            <a:chExt cx="6671512" cy="2647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2647756"/>
            </a:xfrm>
            <a:custGeom>
              <a:avLst/>
              <a:gdLst/>
              <a:ahLst/>
              <a:cxnLst/>
              <a:rect l="l" t="t" r="r" b="b"/>
              <a:pathLst>
                <a:path w="6671512" h="2647756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8759041"/>
            <a:ext cx="18288000" cy="764684"/>
            <a:chOff x="0" y="0"/>
            <a:chExt cx="6671512" cy="2789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29457"/>
              </p:ext>
            </p:extLst>
          </p:nvPr>
        </p:nvGraphicFramePr>
        <p:xfrm>
          <a:off x="3352799" y="3274270"/>
          <a:ext cx="12599065" cy="5484773"/>
        </p:xfrm>
        <a:graphic>
          <a:graphicData uri="http://schemas.openxmlformats.org/drawingml/2006/table">
            <a:tbl>
              <a:tblPr/>
              <a:tblGrid>
                <a:gridCol w="3815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7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240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Open Sauce"/>
                        </a:rPr>
                        <a:t> 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1" kern="1200" dirty="0">
                          <a:solidFill>
                            <a:srgbClr val="FFFFFF"/>
                          </a:solidFill>
                          <a:latin typeface="Poppins ExtraBold"/>
                          <a:ea typeface="+mn-ea"/>
                          <a:cs typeface="+mn-cs"/>
                        </a:rPr>
                        <a:t>Linear </a:t>
                      </a: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Poppins ExtraBold"/>
                        </a:rPr>
                        <a:t>Regression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Poppins ExtraBold"/>
                        </a:rPr>
                        <a:t>ARIMA</a:t>
                      </a:r>
                      <a:endParaRPr lang="en-US" sz="1400" b="1" dirty="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Poppins ExtraBold"/>
                        </a:rPr>
                        <a:t>Prophet</a:t>
                      </a:r>
                      <a:endParaRPr lang="en-US" sz="1400" b="1" dirty="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59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1899" kern="1200" dirty="0">
                          <a:solidFill>
                            <a:srgbClr val="FFFFFF"/>
                          </a:solidFill>
                          <a:latin typeface="Poppins ExtraBold"/>
                          <a:ea typeface="+mn-ea"/>
                          <a:cs typeface="+mn-cs"/>
                        </a:rPr>
                        <a:t>Mean Absolute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99" kern="1200" dirty="0">
                          <a:solidFill>
                            <a:srgbClr val="FFFFFF"/>
                          </a:solidFill>
                          <a:latin typeface="Poppins ExtraBold"/>
                          <a:ea typeface="+mn-ea"/>
                          <a:cs typeface="+mn-cs"/>
                        </a:rPr>
                        <a:t>  Percentage Error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16.82%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1.20%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3.30%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559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1899" kern="1200" dirty="0">
                          <a:solidFill>
                            <a:srgbClr val="FFFFFF"/>
                          </a:solidFill>
                          <a:latin typeface="Poppins ExtraBold"/>
                          <a:ea typeface="+mn-ea"/>
                          <a:cs typeface="+mn-cs"/>
                        </a:rPr>
                        <a:t>Mean Absolute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99" kern="1200" dirty="0">
                          <a:solidFill>
                            <a:srgbClr val="FFFFFF"/>
                          </a:solidFill>
                          <a:latin typeface="Poppins ExtraBold"/>
                          <a:ea typeface="+mn-ea"/>
                          <a:cs typeface="+mn-cs"/>
                        </a:rPr>
                        <a:t>  Error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0.12699153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0.00911963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0.02552403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559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1899" kern="1200" dirty="0">
                          <a:solidFill>
                            <a:srgbClr val="FFFFFF"/>
                          </a:solidFill>
                          <a:latin typeface="Poppins ExtraBold"/>
                          <a:ea typeface="+mn-ea"/>
                          <a:cs typeface="+mn-cs"/>
                        </a:rPr>
                        <a:t>Mean Squared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99" kern="1200" dirty="0">
                          <a:solidFill>
                            <a:srgbClr val="FFFFFF"/>
                          </a:solidFill>
                          <a:latin typeface="Poppins ExtraBold"/>
                          <a:ea typeface="+mn-ea"/>
                          <a:cs typeface="+mn-cs"/>
                        </a:rPr>
                        <a:t>  Error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0.02134323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0.00013793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0.00091429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559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1899" kern="1200" dirty="0">
                          <a:solidFill>
                            <a:srgbClr val="FFFFFF"/>
                          </a:solidFill>
                          <a:latin typeface="Poppins ExtraBold"/>
                          <a:ea typeface="+mn-ea"/>
                          <a:cs typeface="+mn-cs"/>
                        </a:rPr>
                        <a:t>Root Mean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99" kern="1200" dirty="0">
                          <a:solidFill>
                            <a:srgbClr val="FFFFFF"/>
                          </a:solidFill>
                          <a:latin typeface="Poppins ExtraBold"/>
                          <a:ea typeface="+mn-ea"/>
                          <a:cs typeface="+mn-cs"/>
                        </a:rPr>
                        <a:t>  Squared Error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0.14609323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 ExtraBold"/>
                        </a:rPr>
                        <a:t>0.01174423</a:t>
                      </a:r>
                      <a:endParaRPr lang="en-US" sz="110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99" dirty="0">
                          <a:solidFill>
                            <a:srgbClr val="FFFFFF"/>
                          </a:solidFill>
                          <a:latin typeface="Poppins ExtraBold"/>
                        </a:rPr>
                        <a:t>0.03023724</a:t>
                      </a:r>
                      <a:endParaRPr lang="en-US" sz="1100" dirty="0"/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480498" y="1334028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RESULT ANALYSIS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25400" y="3472653"/>
            <a:ext cx="728530" cy="69119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3028950"/>
            <a:ext cx="18288000" cy="6849467"/>
            <a:chOff x="0" y="0"/>
            <a:chExt cx="6671512" cy="2498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71512" cy="2498704"/>
            </a:xfrm>
            <a:custGeom>
              <a:avLst/>
              <a:gdLst/>
              <a:ahLst/>
              <a:cxnLst/>
              <a:rect l="l" t="t" r="r" b="b"/>
              <a:pathLst>
                <a:path w="6671512" h="2498704">
                  <a:moveTo>
                    <a:pt x="0" y="0"/>
                  </a:moveTo>
                  <a:lnTo>
                    <a:pt x="6671512" y="0"/>
                  </a:lnTo>
                  <a:lnTo>
                    <a:pt x="6671512" y="2498704"/>
                  </a:lnTo>
                  <a:lnTo>
                    <a:pt x="0" y="2498704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87450" y="3438525"/>
            <a:ext cx="3981450" cy="6062959"/>
            <a:chOff x="0" y="0"/>
            <a:chExt cx="5308600" cy="808394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 l="748" r="748"/>
            <a:stretch>
              <a:fillRect/>
            </a:stretch>
          </p:blipFill>
          <p:spPr>
            <a:xfrm>
              <a:off x="0" y="0"/>
              <a:ext cx="5308600" cy="8083945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480498" y="10768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SUMMARY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8052" y="3371850"/>
            <a:ext cx="13164586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THE ANALYSIS FROM THE THREE MODELS CLEARLY SHOWS THAT ARIMA MODEL HAS THE LOWEST MAPE OF ABOUT 1.19%,  WHICH MEANS IT HAS THE HIGHEST ACCURACY.</a:t>
            </a:r>
          </a:p>
          <a:p>
            <a:pPr>
              <a:lnSpc>
                <a:spcPts val="4200"/>
              </a:lnSpc>
            </a:pPr>
            <a:endParaRPr lang="en-US" sz="3000" spc="300">
              <a:solidFill>
                <a:srgbClr val="FFFFFF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OTHER EVALUATION MATRIC INCLUDES MAE, MSE &amp; RSME </a:t>
            </a:r>
          </a:p>
          <a:p>
            <a:pPr>
              <a:lnSpc>
                <a:spcPts val="4200"/>
              </a:lnSpc>
            </a:pPr>
            <a:endParaRPr lang="en-US" sz="3000" spc="300">
              <a:solidFill>
                <a:srgbClr val="FFFFFF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It was also observed that according to ARIMA Model, it perfectly predicted a 30days exchange rate and thus, the UK currency will depreciate as against USD.</a:t>
            </a:r>
          </a:p>
          <a:p>
            <a:pPr>
              <a:lnSpc>
                <a:spcPts val="4200"/>
              </a:lnSpc>
            </a:pPr>
            <a:endParaRPr lang="en-US" sz="3000" spc="300">
              <a:solidFill>
                <a:srgbClr val="FFFFFF"/>
              </a:solidFill>
              <a:latin typeface="Lato"/>
            </a:endParaRPr>
          </a:p>
          <a:p>
            <a:pPr>
              <a:lnSpc>
                <a:spcPts val="4200"/>
              </a:lnSpc>
            </a:pPr>
            <a:endParaRPr lang="en-US" sz="3000" spc="3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692" y="4512697"/>
            <a:ext cx="1539861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>
                <a:solidFill>
                  <a:srgbClr val="1D1127"/>
                </a:solidFill>
                <a:latin typeface="Raleway Heavy"/>
              </a:rPr>
              <a:t>THANK YOU!!!</a:t>
            </a:r>
          </a:p>
        </p:txBody>
      </p:sp>
      <p:sp>
        <p:nvSpPr>
          <p:cNvPr id="3" name="AutoShape 3"/>
          <p:cNvSpPr/>
          <p:nvPr/>
        </p:nvSpPr>
        <p:spPr>
          <a:xfrm rot="-5415937">
            <a:off x="-3581053" y="4951305"/>
            <a:ext cx="10493273" cy="0"/>
          </a:xfrm>
          <a:prstGeom prst="line">
            <a:avLst/>
          </a:prstGeom>
          <a:ln w="590550" cap="flat">
            <a:solidFill>
              <a:srgbClr val="62DBD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4692" y="2704602"/>
            <a:ext cx="393138" cy="374551"/>
            <a:chOff x="0" y="0"/>
            <a:chExt cx="1772920" cy="1689100"/>
          </a:xfrm>
        </p:grpSpPr>
        <p:sp>
          <p:nvSpPr>
            <p:cNvPr id="5" name="Freeform 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2083C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20245" y="3748349"/>
            <a:ext cx="393138" cy="374551"/>
            <a:chOff x="0" y="0"/>
            <a:chExt cx="1772920" cy="1689100"/>
          </a:xfrm>
        </p:grpSpPr>
        <p:sp>
          <p:nvSpPr>
            <p:cNvPr id="7" name="Freeform 7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2083C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44692" y="4792097"/>
            <a:ext cx="393138" cy="374551"/>
            <a:chOff x="0" y="0"/>
            <a:chExt cx="1772920" cy="1689100"/>
          </a:xfrm>
        </p:grpSpPr>
        <p:sp>
          <p:nvSpPr>
            <p:cNvPr id="9" name="Freeform 9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2083C4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44692" y="5835844"/>
            <a:ext cx="393138" cy="374551"/>
            <a:chOff x="0" y="0"/>
            <a:chExt cx="1772920" cy="1689100"/>
          </a:xfrm>
        </p:grpSpPr>
        <p:sp>
          <p:nvSpPr>
            <p:cNvPr id="11" name="Freeform 11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2083C4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44692" y="6879592"/>
            <a:ext cx="393138" cy="374551"/>
            <a:chOff x="0" y="0"/>
            <a:chExt cx="1772920" cy="1689100"/>
          </a:xfrm>
        </p:grpSpPr>
        <p:sp>
          <p:nvSpPr>
            <p:cNvPr id="13" name="Freeform 13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2083C4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44692" y="7923339"/>
            <a:ext cx="393138" cy="374551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2083C4"/>
            </a:solidFill>
          </p:spPr>
        </p:sp>
      </p:grpSp>
      <p:sp>
        <p:nvSpPr>
          <p:cNvPr id="16" name="AutoShape 16"/>
          <p:cNvSpPr/>
          <p:nvPr/>
        </p:nvSpPr>
        <p:spPr>
          <a:xfrm rot="-5400000">
            <a:off x="14036993" y="5119688"/>
            <a:ext cx="6492240" cy="0"/>
          </a:xfrm>
          <a:prstGeom prst="line">
            <a:avLst/>
          </a:prstGeom>
          <a:ln w="47625" cap="flat">
            <a:solidFill>
              <a:srgbClr val="62DB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3001" y="-1128319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104272" y="1047750"/>
            <a:ext cx="8183276" cy="89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PRESENTERS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18678" y="3401354"/>
            <a:ext cx="10207047" cy="158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8260" lvl="1" indent="-489130" algn="just">
              <a:lnSpc>
                <a:spcPts val="6343"/>
              </a:lnSpc>
              <a:buFont typeface="Arial"/>
              <a:buChar char="•"/>
            </a:pPr>
            <a:r>
              <a:rPr lang="en-US" sz="4531" spc="453">
                <a:solidFill>
                  <a:srgbClr val="000000"/>
                </a:solidFill>
                <a:latin typeface="Lato Bold"/>
              </a:rPr>
              <a:t>ABDULHAMID IBRAHIM</a:t>
            </a:r>
          </a:p>
          <a:p>
            <a:pPr marL="978260" lvl="1" indent="-489130" algn="just">
              <a:lnSpc>
                <a:spcPts val="6343"/>
              </a:lnSpc>
              <a:buFont typeface="Arial"/>
              <a:buChar char="•"/>
            </a:pPr>
            <a:r>
              <a:rPr lang="en-US" sz="4531" spc="453">
                <a:solidFill>
                  <a:srgbClr val="000000"/>
                </a:solidFill>
                <a:latin typeface="Lato Bold"/>
              </a:rPr>
              <a:t>VISHAL GARG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36892" y="3055379"/>
            <a:ext cx="3963020" cy="5276243"/>
            <a:chOff x="0" y="0"/>
            <a:chExt cx="3663950" cy="487807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3772526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5465687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428018" y="264868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OBJECTIVE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6816" y="4460537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76816" y="6153698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28018" y="4460438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OUR APPROACH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28018" y="6153599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EDA / ML MODEL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23218" y="897430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AGENDA</a:t>
            </a:r>
          </a:p>
        </p:txBody>
      </p:sp>
      <p:grpSp>
        <p:nvGrpSpPr>
          <p:cNvPr id="33" name="Group 33"/>
          <p:cNvGrpSpPr/>
          <p:nvPr/>
        </p:nvGrpSpPr>
        <p:grpSpPr>
          <a:xfrm rot="-5400000">
            <a:off x="568482" y="7099641"/>
            <a:ext cx="829509" cy="1966473"/>
            <a:chOff x="0" y="0"/>
            <a:chExt cx="2354580" cy="55818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332643" y="7807847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28018" y="778760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CONCLUSION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4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296280" y="1955378"/>
            <a:ext cx="3963020" cy="5276243"/>
            <a:chOff x="0" y="0"/>
            <a:chExt cx="3663950" cy="487807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455892" y="3055379"/>
            <a:ext cx="3963020" cy="5276243"/>
            <a:chOff x="0" y="0"/>
            <a:chExt cx="3663950" cy="487807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t="-6086" b="-608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1066800"/>
            <a:ext cx="9135755" cy="105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 spc="359">
                <a:solidFill>
                  <a:srgbClr val="2B4A9D"/>
                </a:solidFill>
                <a:latin typeface="Poppins ExtraBold"/>
              </a:rPr>
              <a:t>OBJECTIVE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8844" y="2988704"/>
            <a:ext cx="11013018" cy="593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spc="280">
                <a:solidFill>
                  <a:srgbClr val="000000"/>
                </a:solidFill>
                <a:latin typeface="Lato"/>
              </a:rPr>
              <a:t>THE OBJECTIVE IS TO PRODUCE DIRECTIONAL FX FORECASTS THAT ARE ABLE TO YIELD PROFITABLE INVESTMENT STRATEGIES. HENCE, WE APPROACH THE PROBLEM WITH THE FOLLOWING MODELS</a:t>
            </a:r>
          </a:p>
          <a:p>
            <a:pPr algn="just">
              <a:lnSpc>
                <a:spcPts val="3920"/>
              </a:lnSpc>
            </a:pPr>
            <a:endParaRPr lang="en-US" sz="2800" spc="280">
              <a:solidFill>
                <a:srgbClr val="000000"/>
              </a:solidFill>
              <a:latin typeface="Lato"/>
            </a:endParaRPr>
          </a:p>
          <a:p>
            <a:pPr algn="just">
              <a:lnSpc>
                <a:spcPts val="3920"/>
              </a:lnSpc>
            </a:pPr>
            <a:r>
              <a:rPr lang="en-US" sz="2800" spc="280">
                <a:solidFill>
                  <a:srgbClr val="000000"/>
                </a:solidFill>
                <a:latin typeface="Lato"/>
              </a:rPr>
              <a:t>a) Logistic Regression</a:t>
            </a:r>
          </a:p>
          <a:p>
            <a:pPr algn="just">
              <a:lnSpc>
                <a:spcPts val="3920"/>
              </a:lnSpc>
            </a:pPr>
            <a:r>
              <a:rPr lang="en-US" sz="2800" spc="280">
                <a:solidFill>
                  <a:srgbClr val="000000"/>
                </a:solidFill>
                <a:latin typeface="Lato"/>
              </a:rPr>
              <a:t>b) ARIMA</a:t>
            </a:r>
          </a:p>
          <a:p>
            <a:pPr algn="just">
              <a:lnSpc>
                <a:spcPts val="3920"/>
              </a:lnSpc>
            </a:pPr>
            <a:r>
              <a:rPr lang="en-US" sz="2800" spc="280">
                <a:solidFill>
                  <a:srgbClr val="000000"/>
                </a:solidFill>
                <a:latin typeface="Lato"/>
              </a:rPr>
              <a:t>c) Prophet</a:t>
            </a:r>
          </a:p>
          <a:p>
            <a:pPr algn="just">
              <a:lnSpc>
                <a:spcPts val="3920"/>
              </a:lnSpc>
            </a:pPr>
            <a:endParaRPr lang="en-US" sz="2800" spc="280">
              <a:solidFill>
                <a:srgbClr val="000000"/>
              </a:solidFill>
              <a:latin typeface="Lato"/>
            </a:endParaRPr>
          </a:p>
          <a:p>
            <a:pPr algn="just">
              <a:lnSpc>
                <a:spcPts val="3920"/>
              </a:lnSpc>
            </a:pPr>
            <a:r>
              <a:rPr lang="en-US" sz="2800" spc="280">
                <a:solidFill>
                  <a:srgbClr val="000000"/>
                </a:solidFill>
                <a:latin typeface="Lato"/>
              </a:rPr>
              <a:t>Through the multiple machine learning generated forecasts solve a single problem by designing a profitable FX strategy</a:t>
            </a: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05021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8458" y="566151"/>
            <a:ext cx="2396931" cy="9154697"/>
            <a:chOff x="0" y="0"/>
            <a:chExt cx="874407" cy="3339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747069" y="5894406"/>
            <a:ext cx="11540931" cy="4392594"/>
            <a:chOff x="0" y="0"/>
            <a:chExt cx="4210163" cy="16024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10163" cy="1602430"/>
            </a:xfrm>
            <a:custGeom>
              <a:avLst/>
              <a:gdLst/>
              <a:ahLst/>
              <a:cxnLst/>
              <a:rect l="l" t="t" r="r" b="b"/>
              <a:pathLst>
                <a:path w="4210163" h="1602430">
                  <a:moveTo>
                    <a:pt x="0" y="0"/>
                  </a:moveTo>
                  <a:lnTo>
                    <a:pt x="4210163" y="0"/>
                  </a:lnTo>
                  <a:lnTo>
                    <a:pt x="4210163" y="1602430"/>
                  </a:lnTo>
                  <a:lnTo>
                    <a:pt x="0" y="16024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336986" y="-9994"/>
            <a:ext cx="14951014" cy="417760"/>
            <a:chOff x="0" y="0"/>
            <a:chExt cx="5454170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96139" y="1146804"/>
            <a:ext cx="7304695" cy="7993392"/>
            <a:chOff x="0" y="0"/>
            <a:chExt cx="9739593" cy="1065785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l="18590" r="20486"/>
            <a:stretch>
              <a:fillRect/>
            </a:stretch>
          </p:blipFill>
          <p:spPr>
            <a:xfrm>
              <a:off x="0" y="0"/>
              <a:ext cx="9739593" cy="10657856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9292476" y="1464700"/>
            <a:ext cx="8510076" cy="105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 spc="359">
                <a:solidFill>
                  <a:srgbClr val="2B4A9D"/>
                </a:solidFill>
                <a:latin typeface="Poppins ExtraBold"/>
              </a:rPr>
              <a:t>OUR APPROACH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2476" y="6462226"/>
            <a:ext cx="8510076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Linear Regression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ARIMA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Prophet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2476" y="2703531"/>
            <a:ext cx="8510076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WE CONDUCTED A TIME SERIES ANALYSIS AND BUILT 3 MACHINE LEARNING MODELS TO PREDICT FUTURE VALUES AND GOT THE BEST PERFORMING MODEL IN TERMS OF ACCURACY.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580" r="2758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3028950"/>
            <a:ext cx="18288000" cy="7258050"/>
            <a:chOff x="0" y="0"/>
            <a:chExt cx="6671512" cy="2647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2647756"/>
            </a:xfrm>
            <a:custGeom>
              <a:avLst/>
              <a:gdLst/>
              <a:ahLst/>
              <a:cxnLst/>
              <a:rect l="l" t="t" r="r" b="b"/>
              <a:pathLst>
                <a:path w="6671512" h="2647756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4055969"/>
            <a:ext cx="18288000" cy="764684"/>
            <a:chOff x="0" y="0"/>
            <a:chExt cx="6671512" cy="2789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9" name="Group 9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0" y="8759041"/>
            <a:ext cx="18288000" cy="764684"/>
            <a:chOff x="0" y="0"/>
            <a:chExt cx="6671512" cy="2789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4701143"/>
            <a:ext cx="15516728" cy="391366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80498" y="1334028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WORKFLOW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061" y="895878"/>
            <a:ext cx="17465758" cy="105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 spc="359">
                <a:solidFill>
                  <a:srgbClr val="2B4A9D"/>
                </a:solidFill>
                <a:latin typeface="Poppins ExtraBold"/>
              </a:rPr>
              <a:t>DATASET DESCRIPTION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634655"/>
            <a:ext cx="3123033" cy="141900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3738475"/>
            <a:ext cx="15306526" cy="147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80" lvl="1" indent="-260340" algn="just">
              <a:lnSpc>
                <a:spcPts val="3376"/>
              </a:lnSpc>
              <a:buFont typeface="Arial"/>
              <a:buChar char="•"/>
            </a:pPr>
            <a:r>
              <a:rPr lang="en-US" sz="2411" spc="241">
                <a:solidFill>
                  <a:srgbClr val="000000"/>
                </a:solidFill>
                <a:latin typeface="Lato Bold"/>
              </a:rPr>
              <a:t>THIS DATASET USED FOR THIS PROJECT WAS obtained on the Kaggle website.</a:t>
            </a:r>
          </a:p>
          <a:p>
            <a:pPr algn="just">
              <a:lnSpc>
                <a:spcPts val="4984"/>
              </a:lnSpc>
            </a:pPr>
            <a:endParaRPr lang="en-US" sz="2411" spc="241">
              <a:solidFill>
                <a:srgbClr val="000000"/>
              </a:solidFill>
              <a:latin typeface="Lato Bold"/>
            </a:endParaRPr>
          </a:p>
          <a:p>
            <a:pPr marL="520680" lvl="1" indent="-260340" algn="just">
              <a:lnSpc>
                <a:spcPts val="3376"/>
              </a:lnSpc>
              <a:buFont typeface="Arial"/>
              <a:buChar char="•"/>
            </a:pPr>
            <a:r>
              <a:rPr lang="en-US" sz="2411" spc="241">
                <a:solidFill>
                  <a:srgbClr val="000000"/>
                </a:solidFill>
                <a:latin typeface="Lato Bold"/>
              </a:rPr>
              <a:t>The dataset contains some currencies in with their rates in dollar units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061" y="895878"/>
            <a:ext cx="17465758" cy="105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 spc="359">
                <a:solidFill>
                  <a:srgbClr val="2B4A9D"/>
                </a:solidFill>
                <a:latin typeface="Poppins ExtraBold"/>
              </a:rPr>
              <a:t>DATA WRANGLING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91651" y="2234153"/>
            <a:ext cx="13104699" cy="77001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061" y="895878"/>
            <a:ext cx="17465758" cy="105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 spc="359">
                <a:solidFill>
                  <a:srgbClr val="2B4A9D"/>
                </a:solidFill>
                <a:latin typeface="Poppins ExtraBold"/>
              </a:rPr>
              <a:t>EXPLORATORY DATA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34500" y="2476500"/>
            <a:ext cx="8953500" cy="7810500"/>
            <a:chOff x="0" y="0"/>
            <a:chExt cx="3266261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2476500"/>
            <a:ext cx="8953500" cy="7810500"/>
            <a:chOff x="0" y="0"/>
            <a:chExt cx="3266261" cy="2849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73681" y="5928494"/>
            <a:ext cx="8131258" cy="3996755"/>
            <a:chOff x="0" y="0"/>
            <a:chExt cx="10841678" cy="532900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4224" r="4224"/>
            <a:stretch>
              <a:fillRect/>
            </a:stretch>
          </p:blipFill>
          <p:spPr>
            <a:xfrm>
              <a:off x="0" y="0"/>
              <a:ext cx="10841678" cy="532900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439181" y="5772348"/>
            <a:ext cx="8207955" cy="4105077"/>
            <a:chOff x="0" y="0"/>
            <a:chExt cx="10943940" cy="547343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249" r="249" b="5966"/>
            <a:stretch>
              <a:fillRect/>
            </a:stretch>
          </p:blipFill>
          <p:spPr>
            <a:xfrm>
              <a:off x="0" y="0"/>
              <a:ext cx="10943940" cy="5473435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9334500" y="3905449"/>
            <a:ext cx="8187378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just">
              <a:lnSpc>
                <a:spcPts val="375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The line plot shows non-stationary, with a trend and no observable Seasonality.</a:t>
            </a:r>
          </a:p>
          <a:p>
            <a:pPr marL="647703" lvl="1" indent="-323852" algn="just">
              <a:lnSpc>
                <a:spcPts val="375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UK pound appreciated in 2008 and depreciated around 2017.</a:t>
            </a:r>
          </a:p>
          <a:p>
            <a:pPr algn="just">
              <a:lnSpc>
                <a:spcPts val="3750"/>
              </a:lnSpc>
            </a:pPr>
            <a:endParaRPr lang="en-US" sz="3000" spc="150">
              <a:solidFill>
                <a:srgbClr val="FFFFFF"/>
              </a:solidFill>
              <a:latin typeface="Lato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3905449"/>
            <a:ext cx="7574911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The density plot follows a guassian distribution pattern as it is bell-shaped in nature.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61442" y="3102360"/>
            <a:ext cx="81873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TIME-SERIES PLOT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102360"/>
            <a:ext cx="81873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DENSITY PLOT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 l="5676" r="1160"/>
          <a:stretch>
            <a:fillRect/>
          </a:stretch>
        </p:blipFill>
        <p:spPr>
          <a:xfrm>
            <a:off x="15595739" y="0"/>
            <a:ext cx="2692261" cy="895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360</Words>
  <Application>Microsoft Office PowerPoint</Application>
  <PresentationFormat>Custom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Poppins Bold</vt:lpstr>
      <vt:lpstr>Open Sauce</vt:lpstr>
      <vt:lpstr>Lato Italics</vt:lpstr>
      <vt:lpstr>Arial</vt:lpstr>
      <vt:lpstr>Lato Bold</vt:lpstr>
      <vt:lpstr>Raleway Heavy</vt:lpstr>
      <vt:lpstr>Lato</vt:lpstr>
      <vt:lpstr>Poppins ExtraBold Bold</vt:lpstr>
      <vt:lpstr>Calibri</vt:lpstr>
      <vt:lpstr>Poppins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Report Presentation</dc:title>
  <cp:lastModifiedBy>Abdullahi Isa Ahmed</cp:lastModifiedBy>
  <cp:revision>2</cp:revision>
  <dcterms:created xsi:type="dcterms:W3CDTF">2006-08-16T00:00:00Z</dcterms:created>
  <dcterms:modified xsi:type="dcterms:W3CDTF">2022-08-24T11:34:32Z</dcterms:modified>
  <dc:identifier>DAFKLz_DW8Y</dc:identifier>
</cp:coreProperties>
</file>